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8" r:id="rId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l" defTabSz="1733930" rtl="0" fontAlgn="auto" latinLnBrk="0" hangingPunct="0">
      <a:lnSpc>
        <a:spcPct val="90000"/>
      </a:lnSpc>
      <a:spcBef>
        <a:spcPts val="320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85" d="100"/>
          <a:sy n="85" d="100"/>
        </p:scale>
        <p:origin x="191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Shape 18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85" name="Shape 18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9576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10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10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10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11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2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2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3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3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5" name="Bowl of salad with fried rice, boiled eggs, and chopsticks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6" name="Bowl with salmon cakes, salad, and hummus"/>
          <p:cNvSpPr>
            <a:spLocks noGrp="1"/>
          </p:cNvSpPr>
          <p:nvPr>
            <p:ph type="pic" idx="23"/>
          </p:nvPr>
        </p:nvSpPr>
        <p:spPr>
          <a:xfrm>
            <a:off x="4984750" y="2749413"/>
            <a:ext cx="7937500" cy="9238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4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Bowl of salad with fried rice, boiled eggs, and chopsticks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5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itle Text"/>
          <p:cNvSpPr txBox="1">
            <a:spLocks noGrp="1"/>
          </p:cNvSpPr>
          <p:nvPr>
            <p:ph type="title"/>
          </p:nvPr>
        </p:nvSpPr>
        <p:spPr>
          <a:xfrm>
            <a:off x="1270000" y="3225800"/>
            <a:ext cx="10464800" cy="3302000"/>
          </a:xfrm>
          <a:prstGeom prst="rect">
            <a:avLst/>
          </a:prstGeom>
        </p:spPr>
        <p:txBody>
          <a:bodyPr anchor="ctr"/>
          <a:lstStyle>
            <a:lvl1pPr algn="ctr" defTabSz="584200">
              <a:lnSpc>
                <a:spcPct val="100000"/>
              </a:lnSpc>
              <a:defRPr sz="4400" b="0" spc="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Title Text</a:t>
            </a:r>
          </a:p>
        </p:txBody>
      </p:sp>
      <p:sp>
        <p:nvSpPr>
          <p:cNvPr id="17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11798" y="9251950"/>
            <a:ext cx="368504" cy="381000"/>
          </a:xfrm>
          <a:prstGeom prst="rect">
            <a:avLst/>
          </a:prstGeom>
        </p:spPr>
        <p:txBody>
          <a:bodyPr anchor="t"/>
          <a:lstStyle>
            <a:lvl1pPr>
              <a:defRPr sz="1800">
                <a:latin typeface="Helvetica Light"/>
                <a:ea typeface="Helvetica Light"/>
                <a:cs typeface="Helvetica Light"/>
                <a:sym typeface="Helvetica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661951" y="9465733"/>
            <a:ext cx="340259" cy="324306"/>
          </a:xfrm>
          <a:prstGeom prst="rect">
            <a:avLst/>
          </a:prstGeom>
        </p:spPr>
        <p:txBody>
          <a:bodyPr anchor="t"/>
          <a:lstStyle>
            <a:lvl1pPr>
              <a:defRPr sz="160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  <p:pic>
        <p:nvPicPr>
          <p:cNvPr id="178" name="Group" descr="Grou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57371" y="8816754"/>
            <a:ext cx="1890058" cy="818629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 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Sma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7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7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Live Video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2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8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9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13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  <p:sldLayoutId id="2147483666" r:id="rId17"/>
    <p:sldLayoutId id="2147483667" r:id="rId18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Exercise problem 1: two-stage cross-flow"/>
          <p:cNvSpPr txBox="1"/>
          <p:nvPr/>
        </p:nvSpPr>
        <p:spPr>
          <a:xfrm>
            <a:off x="484020" y="196203"/>
            <a:ext cx="10493452" cy="746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/>
            </a:lvl1pPr>
          </a:lstStyle>
          <a:p>
            <a:r>
              <a:t>Exercise problem 1: two-stage cross-flow</a:t>
            </a:r>
          </a:p>
        </p:txBody>
      </p:sp>
      <p:sp>
        <p:nvSpPr>
          <p:cNvPr id="188" name="Calculate"/>
          <p:cNvSpPr txBox="1"/>
          <p:nvPr/>
        </p:nvSpPr>
        <p:spPr>
          <a:xfrm>
            <a:off x="728133" y="1517548"/>
            <a:ext cx="1485291" cy="46106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defTabSz="584200">
              <a:lnSpc>
                <a:spcPct val="100000"/>
              </a:lnSpc>
              <a:spcBef>
                <a:spcPts val="0"/>
              </a:spcBef>
              <a:defRPr sz="2400" b="1"/>
            </a:lvl1pPr>
          </a:lstStyle>
          <a:p>
            <a:r>
              <a:t>Calculate</a:t>
            </a:r>
          </a:p>
        </p:txBody>
      </p:sp>
      <p:pic>
        <p:nvPicPr>
          <p:cNvPr id="189" name="MathTypeImage.pdf" descr="MathTypeImage.pd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805410" y="2184980"/>
            <a:ext cx="1088261" cy="892375"/>
          </a:xfrm>
          <a:prstGeom prst="rect">
            <a:avLst/>
          </a:prstGeom>
          <a:ln w="12700">
            <a:miter lim="400000"/>
          </a:ln>
        </p:spPr>
      </p:pic>
      <p:pic>
        <p:nvPicPr>
          <p:cNvPr id="190" name="MathTypeImage.pdf" descr="MathTypeImage.pd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>
          <a:xfrm>
            <a:off x="805410" y="3441098"/>
            <a:ext cx="1088261" cy="892374"/>
          </a:xfrm>
          <a:prstGeom prst="rect">
            <a:avLst/>
          </a:prstGeom>
          <a:ln w="12700">
            <a:miter lim="400000"/>
          </a:ln>
        </p:spPr>
      </p:pic>
      <p:pic>
        <p:nvPicPr>
          <p:cNvPr id="191" name="MathTypeImage.pdf" descr="MathTypeImage.pd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>
          <a:xfrm>
            <a:off x="2247446" y="3335529"/>
            <a:ext cx="1144185" cy="998119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211" name="Group"/>
          <p:cNvGrpSpPr/>
          <p:nvPr/>
        </p:nvGrpSpPr>
        <p:grpSpPr>
          <a:xfrm>
            <a:off x="4994796" y="1076962"/>
            <a:ext cx="7662034" cy="3594830"/>
            <a:chOff x="0" y="0"/>
            <a:chExt cx="7662032" cy="3594829"/>
          </a:xfrm>
        </p:grpSpPr>
        <p:pic>
          <p:nvPicPr>
            <p:cNvPr id="192" name="MathTypeImage.pdf" descr="MathTypeImage.pdf"/>
            <p:cNvPicPr>
              <a:picLocks noChangeAspect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>
            <a:xfrm>
              <a:off x="0" y="803536"/>
              <a:ext cx="2385746" cy="99811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3" name="MathTypeImage.pdf" descr="MathTypeImage.pdf"/>
            <p:cNvPicPr>
              <a:picLocks noChangeAspect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>
            <a:xfrm>
              <a:off x="2306296" y="162426"/>
              <a:ext cx="1001201" cy="93590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194" name="MathTypeImage.pdf" descr="MathTypeImage.pdf"/>
            <p:cNvPicPr>
              <a:picLocks noChangeAspect="1"/>
            </p:cNvPicPr>
            <p:nvPr/>
          </p:nvPicPr>
          <p:blipFill>
            <a:blip r:embed="rId8"/>
            <a:srcRect/>
            <a:stretch>
              <a:fillRect/>
            </a:stretch>
          </p:blipFill>
          <p:spPr>
            <a:xfrm>
              <a:off x="3675173" y="1430846"/>
              <a:ext cx="1144185" cy="99811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195" name="Line"/>
            <p:cNvSpPr/>
            <p:nvPr/>
          </p:nvSpPr>
          <p:spPr>
            <a:xfrm>
              <a:off x="3393523" y="1939630"/>
              <a:ext cx="1728914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96" name="Rectangle"/>
            <p:cNvSpPr/>
            <p:nvPr/>
          </p:nvSpPr>
          <p:spPr>
            <a:xfrm>
              <a:off x="2381654" y="1547168"/>
              <a:ext cx="981173" cy="78492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97" name="Line"/>
            <p:cNvSpPr/>
            <p:nvPr/>
          </p:nvSpPr>
          <p:spPr>
            <a:xfrm>
              <a:off x="1386223" y="1929916"/>
              <a:ext cx="1006572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198" name="Stage 1"/>
            <p:cNvSpPr txBox="1"/>
            <p:nvPr/>
          </p:nvSpPr>
          <p:spPr>
            <a:xfrm>
              <a:off x="2539198" y="1799930"/>
              <a:ext cx="639471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1200"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t>Stage 1</a:t>
              </a:r>
            </a:p>
          </p:txBody>
        </p:sp>
        <p:sp>
          <p:nvSpPr>
            <p:cNvPr id="199" name="Feed"/>
            <p:cNvSpPr txBox="1"/>
            <p:nvPr/>
          </p:nvSpPr>
          <p:spPr>
            <a:xfrm>
              <a:off x="1084187" y="2022985"/>
              <a:ext cx="707133" cy="406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2000"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r>
                <a:t>Feed</a:t>
              </a:r>
            </a:p>
          </p:txBody>
        </p:sp>
        <p:sp>
          <p:nvSpPr>
            <p:cNvPr id="200" name="Line"/>
            <p:cNvSpPr/>
            <p:nvPr/>
          </p:nvSpPr>
          <p:spPr>
            <a:xfrm>
              <a:off x="2843345" y="1047019"/>
              <a:ext cx="1" cy="51117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01" name="Line"/>
            <p:cNvSpPr/>
            <p:nvPr/>
          </p:nvSpPr>
          <p:spPr>
            <a:xfrm>
              <a:off x="2843345" y="2321065"/>
              <a:ext cx="1" cy="8358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pic>
          <p:nvPicPr>
            <p:cNvPr id="202" name="MathTypeImage.pdf" descr="MathTypeImage.pdf"/>
            <p:cNvPicPr>
              <a:picLocks noChangeAspect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>
            <a:xfrm>
              <a:off x="2984908" y="2584341"/>
              <a:ext cx="1088262" cy="89237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sp>
          <p:nvSpPr>
            <p:cNvPr id="203" name="Rectangle"/>
            <p:cNvSpPr/>
            <p:nvPr/>
          </p:nvSpPr>
          <p:spPr>
            <a:xfrm>
              <a:off x="5183161" y="1628331"/>
              <a:ext cx="916467" cy="784923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400000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solidFill>
                    <a:srgbClr val="FFFFFF"/>
                  </a:solidFill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04" name="Stage 2"/>
            <p:cNvSpPr txBox="1"/>
            <p:nvPr/>
          </p:nvSpPr>
          <p:spPr>
            <a:xfrm>
              <a:off x="5288104" y="1881092"/>
              <a:ext cx="639471" cy="2794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numCol="1" anchor="ctr">
              <a:spAutoFit/>
            </a:bodyPr>
            <a:lstStyle>
              <a:lvl1pPr algn="ctr" defTabSz="584200">
                <a:lnSpc>
                  <a:spcPct val="100000"/>
                </a:lnSpc>
                <a:spcBef>
                  <a:spcPts val="0"/>
                </a:spcBef>
                <a:defRPr sz="1200">
                  <a:latin typeface="Helvetica Light"/>
                  <a:ea typeface="Helvetica Light"/>
                  <a:cs typeface="Helvetica Light"/>
                  <a:sym typeface="Helvetica Light"/>
                </a:defRPr>
              </a:lvl1pPr>
            </a:lstStyle>
            <a:p>
              <a:r>
                <a:t>Stage 2</a:t>
              </a:r>
            </a:p>
          </p:txBody>
        </p:sp>
        <p:sp>
          <p:nvSpPr>
            <p:cNvPr id="205" name="Line"/>
            <p:cNvSpPr/>
            <p:nvPr/>
          </p:nvSpPr>
          <p:spPr>
            <a:xfrm>
              <a:off x="6106636" y="2020792"/>
              <a:ext cx="368505" cy="1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06" name="Line"/>
            <p:cNvSpPr/>
            <p:nvPr/>
          </p:nvSpPr>
          <p:spPr>
            <a:xfrm>
              <a:off x="5622384" y="793827"/>
              <a:ext cx="1" cy="835817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sp>
          <p:nvSpPr>
            <p:cNvPr id="207" name="Line"/>
            <p:cNvSpPr/>
            <p:nvPr/>
          </p:nvSpPr>
          <p:spPr>
            <a:xfrm>
              <a:off x="5622384" y="2392514"/>
              <a:ext cx="1" cy="835816"/>
            </a:xfrm>
            <a:prstGeom prst="line">
              <a:avLst/>
            </a:prstGeom>
            <a:noFill/>
            <a:ln w="25400" cap="flat">
              <a:solidFill>
                <a:srgbClr val="000000"/>
              </a:solidFill>
              <a:prstDash val="solid"/>
              <a:miter lim="400000"/>
              <a:tailEnd type="triangle" w="med" len="med"/>
            </a:ln>
            <a:effectLst>
              <a:outerShdw blurRad="38100" dist="25400" dir="5400000" rotWithShape="0">
                <a:srgbClr val="000000">
                  <a:alpha val="50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 algn="ctr" defTabSz="584200">
                <a:lnSpc>
                  <a:spcPct val="100000"/>
                </a:lnSpc>
                <a:spcBef>
                  <a:spcPts val="0"/>
                </a:spcBef>
                <a:defRPr sz="2400">
                  <a:latin typeface="Helvetica Light"/>
                  <a:ea typeface="Helvetica Light"/>
                  <a:cs typeface="Helvetica Light"/>
                  <a:sym typeface="Helvetica Light"/>
                </a:defRPr>
              </a:pPr>
              <a:endParaRPr/>
            </a:p>
          </p:txBody>
        </p:sp>
        <p:pic>
          <p:nvPicPr>
            <p:cNvPr id="208" name="MathTypeImage.pdf" descr="MathTypeImage.pdf"/>
            <p:cNvPicPr>
              <a:picLocks noChangeAspect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>
            <a:xfrm>
              <a:off x="5783962" y="2702455"/>
              <a:ext cx="1088262" cy="892375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09" name="MathTypeImage.pdf" descr="MathTypeImage.pdf"/>
            <p:cNvPicPr>
              <a:picLocks noChangeAspect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>
            <a:xfrm>
              <a:off x="6517848" y="1521721"/>
              <a:ext cx="1144185" cy="998119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  <p:pic>
          <p:nvPicPr>
            <p:cNvPr id="210" name="MathTypeImage.pdf" descr="MathTypeImage.pdf"/>
            <p:cNvPicPr>
              <a:picLocks noChangeAspect="1"/>
            </p:cNvPicPr>
            <p:nvPr/>
          </p:nvPicPr>
          <p:blipFill>
            <a:blip r:embed="rId9"/>
            <a:srcRect/>
            <a:stretch>
              <a:fillRect/>
            </a:stretch>
          </p:blipFill>
          <p:spPr>
            <a:xfrm>
              <a:off x="5075451" y="0"/>
              <a:ext cx="1131791" cy="935904"/>
            </a:xfrm>
            <a:prstGeom prst="rect">
              <a:avLst/>
            </a:prstGeom>
            <a:ln w="12700" cap="flat">
              <a:noFill/>
              <a:miter lim="400000"/>
            </a:ln>
            <a:effectLst/>
          </p:spPr>
        </p:pic>
      </p:grpSp>
      <p:sp>
        <p:nvSpPr>
          <p:cNvPr id="2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2718440" y="9465733"/>
            <a:ext cx="227280" cy="324306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t>1</a:t>
            </a:fld>
            <a:endParaRPr/>
          </a:p>
        </p:txBody>
      </p:sp>
      <p:pic>
        <p:nvPicPr>
          <p:cNvPr id="215" name="Image" descr="Image"/>
          <p:cNvPicPr>
            <a:picLocks noChangeAspect="1"/>
          </p:cNvPicPr>
          <p:nvPr/>
        </p:nvPicPr>
        <p:blipFill>
          <a:blip r:embed="rId10"/>
          <a:srcRect l="1687" t="4877"/>
          <a:stretch>
            <a:fillRect/>
          </a:stretch>
        </p:blipFill>
        <p:spPr>
          <a:xfrm>
            <a:off x="5376049" y="4854582"/>
            <a:ext cx="7732032" cy="4742385"/>
          </a:xfrm>
          <a:prstGeom prst="rect">
            <a:avLst/>
          </a:prstGeom>
          <a:ln w="12700">
            <a:miter lim="400000"/>
          </a:ln>
        </p:spPr>
      </p:pic>
      <p:sp>
        <p:nvSpPr>
          <p:cNvPr id="222" name="Line"/>
          <p:cNvSpPr/>
          <p:nvPr/>
        </p:nvSpPr>
        <p:spPr>
          <a:xfrm>
            <a:off x="8795726" y="8003931"/>
            <a:ext cx="1957403" cy="264799"/>
          </a:xfrm>
          <a:prstGeom prst="line">
            <a:avLst/>
          </a:prstGeom>
          <a:ln w="127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23" name="Line"/>
          <p:cNvSpPr/>
          <p:nvPr/>
        </p:nvSpPr>
        <p:spPr>
          <a:xfrm>
            <a:off x="7820849" y="8610026"/>
            <a:ext cx="3482064" cy="447643"/>
          </a:xfrm>
          <a:prstGeom prst="line">
            <a:avLst/>
          </a:prstGeom>
          <a:ln w="12700">
            <a:solidFill>
              <a:srgbClr val="000000"/>
            </a:solidFill>
            <a:custDash>
              <a:ds d="200000" sp="200000"/>
            </a:custDash>
            <a:miter lim="400000"/>
          </a:ln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230" name="E1"/>
          <p:cNvSpPr txBox="1"/>
          <p:nvPr/>
        </p:nvSpPr>
        <p:spPr>
          <a:xfrm>
            <a:off x="8548669" y="7553008"/>
            <a:ext cx="501761" cy="43239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/>
          <a:lstStyle/>
          <a:p>
            <a:pPr algn="ctr" defTabSz="584200">
              <a:lnSpc>
                <a:spcPct val="100000"/>
              </a:lnSpc>
              <a:spcBef>
                <a:spcPts val="0"/>
              </a:spcBef>
              <a:defRPr sz="1800" b="1"/>
            </a:pPr>
            <a:endParaRPr baseline="-5999" dirty="0"/>
          </a:p>
        </p:txBody>
      </p:sp>
    </p:spTree>
  </p:cSld>
  <p:clrMapOvr>
    <a:masterClrMapping/>
  </p:clrMapOvr>
  <p:transition spd="med"/>
  <p:timing>
    <p:tnLst>
      <p:par>
        <p:cTn id="1" dur="indefinite" restart="never" fill="hold" nodeType="tmRoot">
          <p:childTnLst>
            <p:seq concurrent="1" prevAc="none" nextAc="seek">
              <p:cTn id="2" dur="indefinite" fill="hold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9" nodeType="afterEffect">
                                  <p:stCondLst>
                                    <p:cond delay="0"/>
                                  </p:stCondLst>
                                  <p:iterate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0" grpId="9" animBg="1" advAuto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" descr="Image">
            <a:extLst>
              <a:ext uri="{FF2B5EF4-FFF2-40B4-BE49-F238E27FC236}">
                <a16:creationId xmlns:a16="http://schemas.microsoft.com/office/drawing/2014/main" id="{6916531E-25BD-5D8E-55DF-496FF1DCE9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743781"/>
            <a:ext cx="9906090" cy="7009819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A solution of acetic acid (A) in water (D) is to be extracted using a solvent (S). 1000 kg/h of a feed containing 35 wt% acetic acid and 65 wt% water is fed to a countercurrent extractor. Solvent is from a solvent recovery plant and is essentially pure i"/>
          <p:cNvSpPr txBox="1"/>
          <p:nvPr/>
        </p:nvSpPr>
        <p:spPr>
          <a:xfrm>
            <a:off x="45780" y="689450"/>
            <a:ext cx="12959020" cy="194925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 defTabSz="457200">
              <a:lnSpc>
                <a:spcPts val="4600"/>
              </a:lnSpc>
              <a:spcBef>
                <a:spcPts val="0"/>
              </a:spcBef>
              <a:defRPr sz="2400"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lnSpc>
                <a:spcPct val="100000"/>
              </a:lnSpc>
            </a:pPr>
            <a:r>
              <a:rPr dirty="0"/>
              <a:t>A solution of acetic acid (A) in water (D) is to be extracted using a solvent (S). 1000 kg/h of a feed containing 35 </a:t>
            </a:r>
            <a:r>
              <a:rPr dirty="0" err="1"/>
              <a:t>wt</a:t>
            </a:r>
            <a:r>
              <a:rPr dirty="0"/>
              <a:t>% acetic acid and 65 </a:t>
            </a:r>
            <a:r>
              <a:rPr dirty="0" err="1"/>
              <a:t>wt</a:t>
            </a:r>
            <a:r>
              <a:rPr dirty="0"/>
              <a:t>% water is fed to a countercurrent extractor. Solvent is from a solvent recovery plant and is essentially pure isopropyl ether. Inlet solvent flow rate is 2000 kg/h. Exiting raffinate stream should contain 10 </a:t>
            </a:r>
            <a:r>
              <a:rPr dirty="0" err="1"/>
              <a:t>wt</a:t>
            </a:r>
            <a:r>
              <a:rPr dirty="0"/>
              <a:t>% acetic acid. Find outlet concentrations and number of equilibrium stages required.</a:t>
            </a:r>
          </a:p>
        </p:txBody>
      </p:sp>
      <p:pic>
        <p:nvPicPr>
          <p:cNvPr id="340" name="Image" descr="Imag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18177" y="2743781"/>
            <a:ext cx="4275520" cy="985143"/>
          </a:xfrm>
          <a:prstGeom prst="rect">
            <a:avLst/>
          </a:prstGeom>
          <a:ln w="12700">
            <a:miter lim="400000"/>
          </a:ln>
        </p:spPr>
      </p:pic>
      <p:sp>
        <p:nvSpPr>
          <p:cNvPr id="344" name="Exercise problem 2: countercurrent operation"/>
          <p:cNvSpPr txBox="1"/>
          <p:nvPr/>
        </p:nvSpPr>
        <p:spPr>
          <a:xfrm>
            <a:off x="63025" y="2137"/>
            <a:ext cx="11396473" cy="74635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ctr" defTabSz="584200">
              <a:lnSpc>
                <a:spcPct val="100000"/>
              </a:lnSpc>
              <a:spcBef>
                <a:spcPts val="0"/>
              </a:spcBef>
              <a:defRPr sz="4400"/>
            </a:lvl1pPr>
          </a:lstStyle>
          <a:p>
            <a:r>
              <a:t>Exercise problem 2: countercurrent operation</a:t>
            </a:r>
          </a:p>
        </p:txBody>
      </p:sp>
    </p:spTree>
    <p:extLst>
      <p:ext uri="{BB962C8B-B14F-4D97-AF65-F5344CB8AC3E}">
        <p14:creationId xmlns:p14="http://schemas.microsoft.com/office/powerpoint/2010/main" val="424733720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l" defTabSz="1733930" rtl="0" fontAlgn="auto" latinLnBrk="0" hangingPunct="0">
          <a:lnSpc>
            <a:spcPct val="90000"/>
          </a:lnSpc>
          <a:spcBef>
            <a:spcPts val="320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112</Words>
  <Application>Microsoft Macintosh PowerPoint</Application>
  <PresentationFormat>Custom</PresentationFormat>
  <Paragraphs>8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Helvetica Light</vt:lpstr>
      <vt:lpstr>Helvetica Neue</vt:lpstr>
      <vt:lpstr>Helvetica Neue Light</vt:lpstr>
      <vt:lpstr>Helvetica Neue Medium</vt:lpstr>
      <vt:lpstr>21_BasicWhite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Kumar Varoon Agrawal</cp:lastModifiedBy>
  <cp:revision>3</cp:revision>
  <dcterms:modified xsi:type="dcterms:W3CDTF">2025-03-26T16:44:32Z</dcterms:modified>
</cp:coreProperties>
</file>